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9"/>
  </p:notesMasterIdLst>
  <p:sldIdLst>
    <p:sldId id="266" r:id="rId2"/>
    <p:sldId id="258" r:id="rId3"/>
    <p:sldId id="473" r:id="rId4"/>
    <p:sldId id="448" r:id="rId5"/>
    <p:sldId id="453" r:id="rId6"/>
    <p:sldId id="449" r:id="rId7"/>
    <p:sldId id="450" r:id="rId8"/>
    <p:sldId id="451" r:id="rId9"/>
    <p:sldId id="454" r:id="rId10"/>
    <p:sldId id="452" r:id="rId11"/>
    <p:sldId id="475" r:id="rId12"/>
    <p:sldId id="476" r:id="rId13"/>
    <p:sldId id="474" r:id="rId14"/>
    <p:sldId id="447" r:id="rId15"/>
    <p:sldId id="259" r:id="rId16"/>
    <p:sldId id="456" r:id="rId17"/>
    <p:sldId id="457" r:id="rId18"/>
    <p:sldId id="458" r:id="rId19"/>
    <p:sldId id="459" r:id="rId20"/>
    <p:sldId id="468" r:id="rId21"/>
    <p:sldId id="469" r:id="rId22"/>
    <p:sldId id="470" r:id="rId23"/>
    <p:sldId id="471" r:id="rId24"/>
    <p:sldId id="465" r:id="rId25"/>
    <p:sldId id="460" r:id="rId26"/>
    <p:sldId id="466" r:id="rId27"/>
    <p:sldId id="461" r:id="rId28"/>
    <p:sldId id="463" r:id="rId29"/>
    <p:sldId id="464" r:id="rId30"/>
    <p:sldId id="472" r:id="rId31"/>
    <p:sldId id="478" r:id="rId32"/>
    <p:sldId id="455" r:id="rId33"/>
    <p:sldId id="467" r:id="rId34"/>
    <p:sldId id="264" r:id="rId35"/>
    <p:sldId id="477" r:id="rId36"/>
    <p:sldId id="446" r:id="rId37"/>
    <p:sldId id="444" r:id="rId3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40"/>
    </p:embeddedFont>
    <p:embeddedFont>
      <p:font typeface="D2Coding" panose="020B0609020101020101" pitchFamily="49" charset="-127"/>
      <p:regular r:id="rId41"/>
      <p:bold r:id="rId42"/>
    </p:embeddedFont>
    <p:embeddedFont>
      <p:font typeface="KoPub돋움체 Bold" panose="00000800000000000000" pitchFamily="2" charset="-127"/>
      <p:bold r:id="rId43"/>
    </p:embeddedFont>
    <p:embeddedFont>
      <p:font typeface="맑은 고딕" panose="020B0503020000020004" pitchFamily="50" charset="-127"/>
      <p:regular r:id="rId44"/>
      <p:bold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-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2025-10-03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3F765-A34D-4CDF-4C29-740216303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16600A-4284-CF00-F373-5B19390642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739370-6B12-961F-E773-BFEF5E4F9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BDE77-29A6-7451-6B11-BAD850D9F7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539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FF726-EA9E-0339-D95E-B85FD1D10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9787B9-B405-A72B-F15A-1D462C6EDC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D334F9-A419-BD4B-325B-09D14BB6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수상해 보이는 함수활용은 인터넷에서 더블체크 필수</a:t>
            </a:r>
            <a:endParaRPr lang="en-US" altLang="ko-KR" dirty="0"/>
          </a:p>
          <a:p>
            <a:r>
              <a:rPr lang="ko-KR" altLang="en-US" dirty="0"/>
              <a:t>반대로 말하면</a:t>
            </a:r>
            <a:r>
              <a:rPr lang="en-US" altLang="ko-KR" dirty="0"/>
              <a:t>, </a:t>
            </a:r>
            <a:r>
              <a:rPr lang="ko-KR" altLang="en-US" dirty="0"/>
              <a:t>웹 개발시에 함수를 이해하고 사용하지 않으면 원치 않은 취약점을 만들수도 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F9945-CC73-935C-9036-81BED93143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134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61E6E-017B-D1F0-2EA5-E2517C536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F388B-E733-0CCF-FD48-1563AB72E4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7DE9D7-98FC-0EA2-A236-B151018D05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https://www.hahwul.com/blog/2022/data-uri-xss-v2/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B6A82-C485-0745-8C5E-A48801C70A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782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F1E3D-4564-6658-7C14-7794D7412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4CF129-BF8A-BBB2-C13F-E077C2E9CC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916FA6-FDF2-BC1E-A451-296D398BE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&amp;amp;#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1F66F-A576-4442-B040-559346B3D6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382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ko-KR" altLang="en-US" dirty="0"/>
              <a:t>선택 과제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569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426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49BB0-45BD-9F8A-3DA9-ED07DB48A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A44E2E-3761-E071-E4C2-08C1A03DA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BBD0F9-2AEC-ED81-0C20-8F0D5F3935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, {credentials: "include"}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3D54A-7032-AE18-31C5-6ADFC01261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74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 </a:t>
            </a:r>
            <a:r>
              <a:rPr lang="ko-KR" altLang="en-US" dirty="0"/>
              <a:t>이렇게 보안과 중요한 헤더들은 </a:t>
            </a:r>
            <a:r>
              <a:rPr lang="en-US" altLang="ko-KR" dirty="0" err="1"/>
              <a:t>js</a:t>
            </a:r>
            <a:r>
              <a:rPr lang="ko-KR" altLang="en-US" dirty="0"/>
              <a:t>에서 못읽음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326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object</a:t>
            </a:r>
            <a:r>
              <a:rPr lang="ko-KR" altLang="en-US" dirty="0"/>
              <a:t>는 별도의 </a:t>
            </a:r>
            <a:r>
              <a:rPr lang="en-US" altLang="ko-KR" dirty="0"/>
              <a:t>DOM </a:t>
            </a:r>
            <a:r>
              <a:rPr lang="ko-KR" altLang="en-US" dirty="0"/>
              <a:t>으로 실행되는 것이어서 부모의 </a:t>
            </a:r>
            <a:r>
              <a:rPr lang="en-US" altLang="ko-KR" dirty="0"/>
              <a:t>DOM</a:t>
            </a:r>
            <a:r>
              <a:rPr lang="ko-KR" altLang="en-US" dirty="0"/>
              <a:t>이나 쿠키 접근 불가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href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="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data:image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/svg+xml;base64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437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저런 공백류를 보내기 위해선 슬슬 </a:t>
            </a:r>
            <a:r>
              <a:rPr lang="en-US" altLang="ko-KR" dirty="0"/>
              <a:t>requests </a:t>
            </a:r>
            <a:r>
              <a:rPr lang="ko-KR" altLang="en-US" dirty="0"/>
              <a:t>같은 모듈은 쓰시는게 좋을 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자료 준비하다가 땅을 팠네요</a:t>
            </a:r>
            <a:r>
              <a:rPr lang="en-US" altLang="ko-KR" dirty="0"/>
              <a:t>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27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65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653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2025-10-03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swigger.net/web-security/cross-site-scripting/cheat-shee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433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43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0F0D-1B24-3D7D-7EA4-F7E10A737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78A25A-C87F-D4F4-096F-CE1DF29FDCF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잠시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넘어와서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DE077-DC1C-11A4-59B0-DFBC03B772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58E0E3-4975-9D8A-EB27-304F743E2E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FF4E866-03CD-A556-226E-B21B9C4275A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4C8B78-0C08-3B9B-6CD6-46601BC94A3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혹시라도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뚫렸다면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669388-2AAF-EB46-7D54-1B18395D465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그리고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말고 더 좋은 방법은 없을까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129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66D2F-DBFB-704E-E98D-7D7CCB063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976905-BF3F-7772-60F3-24C52E20846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43AD15-0580-1E7E-BF7E-C61B6A47C24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CSP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357079-01D4-879D-4A0C-3DCF06F30BA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890C8B4-B0BD-B785-F28C-523D730F7566}"/>
              </a:ext>
            </a:extLst>
          </p:cNvPr>
          <p:cNvGrpSpPr/>
          <p:nvPr/>
        </p:nvGrpSpPr>
        <p:grpSpPr>
          <a:xfrm>
            <a:off x="1260001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0557AD6-5CFE-5059-7D95-FDA20A02CB9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안전한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허용하자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229DB5-F36C-B993-774D-3A40B528D08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기본 정책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각 리소스별 신뢰하는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orgin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96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4481E-14B4-83C2-33A2-E5830B3E9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2FF624-04C8-7A96-6DAF-95F8AEB8BE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Security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9136C-5E15-318D-B128-05B10C36E2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How?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245E40-77DA-612C-5A2C-3B59DA24BC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DEEA6E7-ECB8-DDBE-FA7B-1BCE751182D1}"/>
              </a:ext>
            </a:extLst>
          </p:cNvPr>
          <p:cNvGrpSpPr/>
          <p:nvPr/>
        </p:nvGrpSpPr>
        <p:grpSpPr>
          <a:xfrm>
            <a:off x="1260000" y="2340000"/>
            <a:ext cx="7884000" cy="2367996"/>
            <a:chOff x="1260000" y="2520000"/>
            <a:chExt cx="7884000" cy="236799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BB895E-88F2-0541-3B04-30C51E64B34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헤더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"Content-Secure-Policy"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69E714-8172-4FB7-3B73-EBB1B628B01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Content-Security-Policy: script-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'self' https://apis.google.com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4DBF6EE-C9CE-F95F-A730-975A78E60E6C}"/>
                </a:ext>
              </a:extLst>
            </p:cNvPr>
            <p:cNvSpPr txBox="1"/>
            <p:nvPr/>
          </p:nvSpPr>
          <p:spPr>
            <a:xfrm>
              <a:off x="1440000" y="3964666"/>
              <a:ext cx="77040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script-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로드할 때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'self' : 				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apis.google.com :		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추가로 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까지 허용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6212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418F1-9C88-5450-810B-A20315017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E32348-6A77-C71B-5539-38C7FD93ED1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Secure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0FA93-C12F-D74A-0CF0-412866D7D7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Nonce = Number once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D23EC4-A278-4BF9-F1B1-E530B2CDE26B}"/>
              </a:ext>
            </a:extLst>
          </p:cNvPr>
          <p:cNvSpPr txBox="1"/>
          <p:nvPr/>
        </p:nvSpPr>
        <p:spPr>
          <a:xfrm>
            <a:off x="360000" y="6190223"/>
            <a:ext cx="4919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여기서  중요한 점은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nonce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다시 쓰이면 안 된다는 것이다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D737B0-E5B4-502B-9E42-BEF7C9BC41F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C289B19-79C6-7B39-B298-509AC5930B0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FA960F-274C-449A-F793-6D81A5C8397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조작 방지용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C6BE7E-18AA-8878-7519-36A6DCAA2F2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nonce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다르면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가능성 존재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B84381-285D-FBD8-EAB0-8DCB0973630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Content-Security-Policy: script-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'self' 'nonce-ABC'</a:t>
              </a:r>
            </a:p>
            <a:p>
              <a:endPara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&lt;script nonce="ABC"&gt;</a:t>
              </a: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// some safe script</a:t>
              </a:r>
            </a:p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&lt;/script&gt;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D91F5E3-4DCF-29BD-B824-2817DCC8C0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실행하지 않는다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5897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8A3DC-61EF-DD18-98B2-308F1D147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6BBE774-720A-0D19-547D-E452468C49CA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DE7087-0555-0F6A-B360-8ADBAE62921A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Bypassing protections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A793F-F083-A64B-A764-7326D95CBDE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708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"white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list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써야만 하는 이유들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084F54-D716-AE53-A060-D4FB2A3EC854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안전한가요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64963-F125-A0A2-22F1-42737137E64D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2F3C8-A101-6834-E01F-33EA4BC6E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78EBB-55CC-8C0F-E5C6-C956BA2027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9EB58-1462-C217-32CF-22EFAF594C4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C29EF1-44B3-BB15-F2E6-969E20066BB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09088-F07C-103D-4C1C-88480F3B7F32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scscriptript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CD1C5-5F4F-36ED-85F3-1A0C9AD16BE7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3751430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CCDF5-62AC-1618-B8B4-60A331F47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9CE854-1777-47C9-93F7-A0555B33EC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3E31F9-3799-C4BA-32FD-C0C04F6A3AA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3BE8CD-25DF-7B4B-3577-EFAA5BE4A9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D7A2EA-7C57-43CD-4F59-011E9DCE451D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</a:t>
            </a:r>
            <a:r>
              <a:rPr lang="en-US" altLang="ko-KR" sz="3200" strike="sngStrike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script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ript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1E1EDF-E36A-70CA-3386-D7F9CB35DD70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2013123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14EF5-365A-910F-7B06-792A6172C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87B37E-20BE-7921-72B2-F9BEA17DB14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filtering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A38AA4-1C43-C229-5A02-D47100D72DF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substitution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8831EF-ADBB-C634-E584-59DBC9A8141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7D620-9C99-E1BA-09A5-8C5258FC7A7D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text = "script"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DC6019-331D-9DD7-6DD2-0324FDA7EEFD}"/>
              </a:ext>
            </a:extLst>
          </p:cNvPr>
          <p:cNvSpPr txBox="1"/>
          <p:nvPr/>
        </p:nvSpPr>
        <p:spPr>
          <a:xfrm>
            <a:off x="1260000" y="2298617"/>
            <a:ext cx="5848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</p:spTree>
    <p:extLst>
      <p:ext uri="{BB962C8B-B14F-4D97-AF65-F5344CB8AC3E}">
        <p14:creationId xmlns:p14="http://schemas.microsoft.com/office/powerpoint/2010/main" val="77761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63187-81B5-FA80-B41C-1A0BF9697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EC9A23-AF67-5B11-C35A-DDB646799D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EA9618-A889-4DE4-5A7F-2DDDCB5F19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EA9ADF-E2F6-228D-E4B2-E81ADA54B86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1645C08-070B-54B9-2A17-F15AD6E52E17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6FDEB3A-FE30-FB24-F989-6622E5DCBB68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449332"/>
              <a:chOff x="1260000" y="2520000"/>
              <a:chExt cx="7883998" cy="144933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B624768-9054-3F07-CCF4-4834DA2C23B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HTML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은 대소문자 구분이 없다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FE94703-BBB6-F9A6-DEE2-B9610F0022CE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&lt;object data="</a:t>
                </a:r>
                <a:r>
                  <a:rPr lang="en-US" altLang="ko-KR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data:text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/html, &lt;some </a:t>
                </a:r>
                <a:r>
                  <a:rPr lang="en-US" altLang="ko-KR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url</a:t>
                </a:r>
                <a:r>
                  <a:rPr lang="ko-KR" altLang="en-US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encoded</a:t>
                </a:r>
                <a:r>
                  <a:rPr lang="ko-KR" altLang="en-US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tag&gt;"&gt;</a:t>
                </a:r>
                <a:endPara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536322-A771-FFBD-7C3D-24691B1927F8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URI parsing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522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SOP, CORS, CSP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B7EB0-DB18-0DDB-D871-CEB37E1D6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711D34-5A2D-8977-158D-46A09A20463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F72EB-1E2B-3DCF-68FD-EC3E4F8FF07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 normalization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FFBC74-E0DA-0EB0-5893-45D264B0190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3BA3F7-4CC0-8690-7323-9089329910F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CEDB95-A093-2624-5E1C-ECD7A0B8F2E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Tokenization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B17690B-0119-6AF6-02F4-C2750F8EE50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DOM tree construction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E12EA9-E790-35A5-8B3A-D0F9C984CEE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 Additional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Nomalization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E6EC28-A989-27B3-D881-2ACCEB472B0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태그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속성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주석 분류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8617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10724-3A94-33C8-14AD-2C0A35B82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9B5302-1E3C-4EFB-50E1-434F4DFD304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485E0F-0EF0-BD68-E0B4-F633AA0BE6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 Tokenization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E0B084-8517-7C16-AB8D-5067CB9A0428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https://html.spec.whatwg.org/multipage/parsing.html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E316AC-6596-5FD9-2F75-430F303C49F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820A31-B8D5-8F39-EDD9-A8648EBC85CC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6272B9-BC4F-9FFB-33FA-CAB462FE8A6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엔티티 변환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5FC117-DCF7-ED20-FF49-F3FD6C84520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\x00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치환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5707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008A7-63F2-3CAB-5AAE-95AB8C8E9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DB5BBD-CFC1-9845-74F5-237419A4768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82C206-3081-2D6E-3CB6-BECE65E000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 DOM Tree Construction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7A667E-1FB9-64DE-4201-1F0EF7AF1A8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F2FC502-C150-961B-D6A5-8679E39CF041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4A6365-C992-211B-09B5-7F4FAC9E287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대소문자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=&gt;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소문자 통일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6BBE0E-22C1-0660-4273-7DFCE0D45C2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태그 오류 정정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8FBB78-C40F-1179-D435-55527D3CDBC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772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B0D2F-DD34-9C56-1C19-7DD5FE97E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C5B3DB-1F56-A63B-B042-BB432D60B1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012A55-1D13-1A47-D28A-24608ADDF09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 Additional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Nomalization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F4FEC6-9150-0FD4-29A4-E87AD3917FF1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https://url.spec.whatwg.org/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ED7405C-78F1-36AF-570B-326FDBAF5A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21E270-3B0D-2CFB-E225-C816637D15C7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7ABCA83-39F2-871E-D324-07448B4032C2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2744775"/>
              <a:chOff x="1260000" y="2340000"/>
              <a:chExt cx="7884000" cy="2744775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0D50B051-015B-DF30-2AFF-AC3EEA6E1BB5}"/>
                  </a:ext>
                </a:extLst>
              </p:cNvPr>
              <p:cNvGrpSpPr/>
              <p:nvPr/>
            </p:nvGrpSpPr>
            <p:grpSpPr>
              <a:xfrm>
                <a:off x="1260000" y="2340000"/>
                <a:ext cx="7883998" cy="2744775"/>
                <a:chOff x="1260000" y="2520000"/>
                <a:chExt cx="7883998" cy="2744775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D5BE267-3584-A41A-A3F4-850B142E0408}"/>
                    </a:ext>
                  </a:extLst>
                </p:cNvPr>
                <p:cNvSpPr txBox="1"/>
                <p:nvPr/>
              </p:nvSpPr>
              <p:spPr>
                <a:xfrm>
                  <a:off x="1260000" y="252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URL</a:t>
                  </a:r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 정규화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60E47EA-FAFE-0C61-6DDB-96E2C68B1310}"/>
                    </a:ext>
                  </a:extLst>
                </p:cNvPr>
                <p:cNvSpPr txBox="1"/>
                <p:nvPr/>
              </p:nvSpPr>
              <p:spPr>
                <a:xfrm>
                  <a:off x="1260000" y="36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이 과정에서 </a:t>
                  </a:r>
                  <a:r>
                    <a:rPr lang="en-US" altLang="ko-KR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URL</a:t>
                  </a:r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의 공백류 제거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FBE8AF7D-52C6-EA5C-6D0A-1EF20276867F}"/>
                    </a:ext>
                  </a:extLst>
                </p:cNvPr>
                <p:cNvSpPr txBox="1"/>
                <p:nvPr/>
              </p:nvSpPr>
              <p:spPr>
                <a:xfrm>
                  <a:off x="1260000" y="468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endParaRP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9D5F4E5-F007-FADF-A289-D6BE78F19F1B}"/>
                  </a:ext>
                </a:extLst>
              </p:cNvPr>
              <p:cNvSpPr txBox="1"/>
              <p:nvPr/>
            </p:nvSpPr>
            <p:spPr>
              <a:xfrm>
                <a:off x="1440000" y="287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XSS 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통로 중 하나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D28533-8626-632E-B85A-F9CFC6A79906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\t, \x01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594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45728-8D31-F2F9-E6F0-63B30C1D3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0BFDE6-3BD1-6CC8-D638-944859B73C6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5EB85F-3237-DFC5-10C1-4A1C10C493A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html entity encoding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63816B-1B13-F238-B876-7369BDF56796}"/>
              </a:ext>
            </a:extLst>
          </p:cNvPr>
          <p:cNvSpPr txBox="1"/>
          <p:nvPr/>
        </p:nvSpPr>
        <p:spPr>
          <a:xfrm>
            <a:off x="360000" y="6190223"/>
            <a:ext cx="8434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https://html.spec.whatwg.org/multipage/named-characters.html#named-character-references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D06899-F7D7-232A-40E5-D05F595010E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3D1186D-5B5F-CEAB-4984-FFB8D9E479B4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FF4EF0-A384-5929-77E3-0ECD67B3287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특수문자를 표현하기 위한 인코딩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77921A-4DCF-78D2-6C0B-000A7E22DFA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Named Entity : 	&amp;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;, &amp;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475FAA-F654-DD72-4AE6-17FEB1BD1D5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Numeric Entity :	&amp;#x41;, &amp;#65;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EA017A-E7FE-2E0D-F940-5B9E7BD9EAF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&lt;, &gt;, &amp;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건 태그로 해석될 수 있음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7064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87989-9D73-4E11-6100-8297ED40F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8B7EAC-D197-7AEC-2614-DE802449F5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DA1E5-1D8D-7EA7-8B6E-1B114D5FBAD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FF5B4A-20CA-4E7C-EAC3-2FA417AEC12A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jsfuck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B05EA0-69C2-758D-3581-6C57AC06D92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B745472-0C68-D0F3-A22D-304A29C0D796}"/>
              </a:ext>
            </a:extLst>
          </p:cNvPr>
          <p:cNvGrpSpPr/>
          <p:nvPr/>
        </p:nvGrpSpPr>
        <p:grpSpPr>
          <a:xfrm>
            <a:off x="1260000" y="2340000"/>
            <a:ext cx="7884000" cy="3312994"/>
            <a:chOff x="1260000" y="2520000"/>
            <a:chExt cx="7884000" cy="331299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3BFFB5E-0AAA-3738-0C16-2BB18D146E4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속성은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document.location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document["location"]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둘 다 가능하다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A21994E-65BF-6F70-54A5-4017E0B7C92D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정규화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new URL("ja\4\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tvascrRiPT:alert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(1)",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document.baseURI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).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href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4CA7147-5421-14D0-41B3-DB9F42B175EF}"/>
                </a:ext>
              </a:extLst>
            </p:cNvPr>
            <p:cNvSpPr txBox="1"/>
            <p:nvPr/>
          </p:nvSpPr>
          <p:spPr>
            <a:xfrm>
              <a:off x="1440000" y="288805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document["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locatio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+ "n"]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처럼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blacklist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8184B5-286E-ECE0-CF70-A489CF85469D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Unicode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escape sequence: \u0041 =  'A'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518800-FE70-E65B-2FA2-B76471DF1920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String.fromCharCode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(65,66,67)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CA29C0-E657-60D7-D5FB-BA6096460F32}"/>
                </a:ext>
              </a:extLst>
            </p:cNvPr>
            <p:cNvSpPr txBox="1"/>
            <p:nvPr/>
          </p:nvSpPr>
          <p:spPr>
            <a:xfrm>
              <a:off x="1440000" y="436052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console.log("\u0041") 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C3725C8-76D6-DFE5-5659-978E21C39E92}"/>
                </a:ext>
              </a:extLst>
            </p:cNvPr>
            <p:cNvSpPr txBox="1"/>
            <p:nvPr/>
          </p:nvSpPr>
          <p:spPr>
            <a:xfrm>
              <a:off x="1260000" y="546366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1..toString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3906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C0727-1732-8251-CAF8-DE87ECA93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D72A94-257F-0689-452C-051C3DE6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4B3620-FC62-FE4A-1576-043B35AEBC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2C4073-0404-7C13-553A-EEA28825F16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C5C975A-8CD8-9E53-95A9-FD1D9FDA56DD}"/>
              </a:ext>
            </a:extLst>
          </p:cNvPr>
          <p:cNvGrpSpPr/>
          <p:nvPr/>
        </p:nvGrpSpPr>
        <p:grpSpPr>
          <a:xfrm>
            <a:off x="1260000" y="2340000"/>
            <a:ext cx="7884000" cy="2934524"/>
            <a:chOff x="1260000" y="2520000"/>
            <a:chExt cx="7884000" cy="293452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4A1E9A-DE4D-345C-BF4E-8F7D90A1D1E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foo(x), 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foo`x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`,  function(foo(x))()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3915CF-8267-7A87-BD5A-DAA6A1205A20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Escape seq  "\x41\x42"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57EDE77-564D-6F8D-BFF2-C0D27B33AA1C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"alert(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document.cookie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)" 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instanceof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{ [</a:t>
              </a:r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Symbol.hasInstance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]: eval };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2730CC3-7B9A-195F-B56D-F511A637E868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Object.prototype.at = "polluted!";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C156AC-75A9-BC0A-CFC1-D6E7078AA5B4}"/>
                </a:ext>
              </a:extLst>
            </p:cNvPr>
            <p:cNvSpPr txBox="1"/>
            <p:nvPr/>
          </p:nvSpPr>
          <p:spPr>
            <a:xfrm>
              <a:off x="1436431" y="508519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property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탐색 순위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: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자신 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&gt; prototype &gt; </a:t>
              </a:r>
              <a:r>
                <a:rPr lang="ko-KR" altLang="en-US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상위 </a:t>
              </a:r>
              <a:r>
                <a:rPr lang="en-US" altLang="ko-KR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prototype &gt; …</a:t>
              </a:r>
              <a:endParaRPr lang="ko-KR" altLang="en-US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7C5C76C-874B-B6D5-8D7B-A66F7E46B522}"/>
              </a:ext>
            </a:extLst>
          </p:cNvPr>
          <p:cNvSpPr txBox="1"/>
          <p:nvPr/>
        </p:nvSpPr>
        <p:spPr>
          <a:xfrm>
            <a:off x="360000" y="6190223"/>
            <a:ext cx="588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portswigger.net/web-security/cross-site-scripting/cheat-sheet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439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DBA8C-1FB4-547A-D2DC-5A8484303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8508F9-E44A-A7D1-8D44-2BABD7BEB8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HTML,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Javascript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F61FA8-CF71-2ED1-9125-2F28C355C8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exploitable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functionality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34758E-ABE7-6286-8E36-E609547D28A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eval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chrome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막히기도 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978F51-1386-D516-B0A1-F43C854C728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E3D3A52-31A9-757B-4711-D197648949AD}"/>
              </a:ext>
            </a:extLst>
          </p:cNvPr>
          <p:cNvGrpSpPr/>
          <p:nvPr/>
        </p:nvGrpSpPr>
        <p:grpSpPr>
          <a:xfrm>
            <a:off x="1260000" y="2340000"/>
            <a:ext cx="7884000" cy="2950126"/>
            <a:chOff x="1260000" y="2520000"/>
            <a:chExt cx="7884000" cy="295012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7AD797-F84D-FB4B-30EF-629DA3C59BB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리소스의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on~~~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꼴 속성들은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실행시킬 수 있다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CD598D-5A79-81B2-A93D-FFAA1F8413BC}"/>
                </a:ext>
              </a:extLst>
            </p:cNvPr>
            <p:cNvSpPr txBox="1"/>
            <p:nvPr/>
          </p:nvSpPr>
          <p:spPr>
            <a:xfrm>
              <a:off x="1260000" y="325739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iframe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srcdoc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들어가기에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인코딩을 통한 우회 가능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9724F18-963B-5C3F-2936-DE231BB17C7D}"/>
                </a:ext>
              </a:extLst>
            </p:cNvPr>
            <p:cNvSpPr txBox="1"/>
            <p:nvPr/>
          </p:nvSpPr>
          <p:spPr>
            <a:xfrm>
              <a:off x="1440000" y="288805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onfous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onerror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onload, …    video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source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로도 가능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576F9-1EAA-5ADA-1680-7385A178A83D}"/>
                </a:ext>
              </a:extLst>
            </p:cNvPr>
            <p:cNvSpPr txBox="1"/>
            <p:nvPr/>
          </p:nvSpPr>
          <p:spPr>
            <a:xfrm>
              <a:off x="1260002" y="3995860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등은 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scheme </a:t>
              </a:r>
              <a:r>
                <a:rPr lang="ko-KR" altLang="en-US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지정 가능 → 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="</a:t>
              </a:r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javascript</a:t>
              </a:r>
              <a:r>
                <a:rPr lang="en-US" altLang="ko-KR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alert(1)"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AD8AAD-022F-7E87-2DD2-D9F3432EDABC}"/>
                </a:ext>
              </a:extLst>
            </p:cNvPr>
            <p:cNvSpPr txBox="1"/>
            <p:nvPr/>
          </p:nvSpPr>
          <p:spPr>
            <a:xfrm>
              <a:off x="1260000" y="4725192"/>
              <a:ext cx="78839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document.body.innerHTML</a:t>
              </a:r>
              <a:endPara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6122578-EC42-2F3E-F352-AB553758BAA5}"/>
                </a:ext>
              </a:extLst>
            </p:cNvPr>
            <p:cNvSpPr txBox="1"/>
            <p:nvPr/>
          </p:nvSpPr>
          <p:spPr>
            <a:xfrm>
              <a:off x="1440000" y="510079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script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바로 실행되지 않는다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 Event handler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5903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57001-C60E-5B97-A375-B7A288B59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40F35B-C1A1-246C-9E39-AD9C8A12046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12676-D976-6E15-03D4-20A2AB0112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About Regex (Regular Expression)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A145C7-2388-08CD-7DDE-FE130C3461F6}"/>
              </a:ext>
            </a:extLst>
          </p:cNvPr>
          <p:cNvSpPr txBox="1"/>
          <p:nvPr/>
        </p:nvSpPr>
        <p:spPr>
          <a:xfrm>
            <a:off x="360000" y="6190223"/>
            <a:ext cx="5325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인터넷에 리소스가 많으니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처음 본다면 공부해두자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87C64D-88B0-E820-E57F-2AFC3DB91B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E35BEB-4309-59B2-F9CE-B1063E8071D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AEFB1C-8DDF-3F8E-1E71-C4AD540FBA0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정규식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문자열 패턴 찾기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D88F8C-0715-C0FC-3A20-DC8347A1646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^[a-z]{3,16}$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C08862-C1BB-FE27-7716-E8646978FD2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5FB375-95DB-4CD4-54BF-2FDE63B631D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^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시작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$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028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2B6C1-4A57-9461-A96D-973AF6DAD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7EE701-EA13-9491-B46D-3204D8643DC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76BDC7-6481-486D-51B5-6018153E1B8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Function misuse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8842B0-166A-6E1E-BC2B-C891ACC51C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F4314D2-1640-EAF2-FE16-C72063DD20C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08CC49-9A7A-4DD1-1F37-565B4DB27F6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간혹 함수의 용도를 벗어난 경우 존재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93C61B-B227-5908-E936-B0DE8786CF8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→ 취약점이 될 수도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8E5F5A-3EB8-58D1-2700-25353FF8E56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e.g.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regex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객체의 잘못된 재사용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5785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18534-5616-73F7-F8A1-233C57D13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2DDFA7-73CD-D975-C3F4-BB800163F77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왜 필요했을까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C25103-7E26-5FB1-26BD-EE5C195485D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Background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5D6A72-3356-B42A-FC7E-809074026C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D81609-E7F0-3975-A6CC-CA7236ED349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3F6433-CD83-0902-7B85-CC73B37063A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피싱 사이트를 팠다고 하자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39555A-D609-B750-252E-FA619E3CB7D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들어오는 사람의 브라우저의 모든 데이터 접근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EF75C8-266C-D2AD-1F0A-F88F2FA6E6E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당연히 불가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F7AC71-56A8-474B-E2C4-F47AA512B70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있기 때문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4762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4150D-3512-7572-C732-B044229E3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898D16-718E-B199-3054-32336BEAEAE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55FDE0-F663-258E-3945-8B3484CC86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Data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BF924A-ABC5-EF06-CD3B-1A5CB765320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A2FE8E-F508-E1F8-C3DE-518D69834ABC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867F78-3B16-5EC4-A39C-EA6D5842BD8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Data URI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C7FC88-23AB-2854-456E-BE605702E19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Base64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로 인코딩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&gt; DOM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로드 시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869C2F-E059-2A00-682C-B5DC9D0238D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filtering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41CF641-EFBE-BEBE-1555-2110EF176DB0}"/>
              </a:ext>
            </a:extLst>
          </p:cNvPr>
          <p:cNvSpPr txBox="1"/>
          <p:nvPr/>
        </p:nvSpPr>
        <p:spPr>
          <a:xfrm>
            <a:off x="360000" y="6190223"/>
            <a:ext cx="53251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datatracker.ietf.org/doc/html/rfc2397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9CEBF-B40E-93D1-1D10-0CC3A54599C1}"/>
              </a:ext>
            </a:extLst>
          </p:cNvPr>
          <p:cNvSpPr txBox="1"/>
          <p:nvPr/>
        </p:nvSpPr>
        <p:spPr>
          <a:xfrm>
            <a:off x="359998" y="5882446"/>
            <a:ext cx="5150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reference: www.hahwul.com/blog/2022/data-uri-xss-v2/</a:t>
            </a:r>
          </a:p>
        </p:txBody>
      </p:sp>
    </p:spTree>
    <p:extLst>
      <p:ext uri="{BB962C8B-B14F-4D97-AF65-F5344CB8AC3E}">
        <p14:creationId xmlns:p14="http://schemas.microsoft.com/office/powerpoint/2010/main" val="600782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378B3-E192-3EF1-22A6-DCFF32B26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A60792-B404-25E9-34F2-A50F13E518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Other Facts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683B7-D4A8-CAE2-87FF-32C34FCC48D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srcdoc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41AF17-2956-A1E9-E7FC-3D3BC9F281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194B501-88A5-1D26-EE49-DF93E9FA4EB6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03ED4-4BA1-3B9F-4360-91326F2011D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iframe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srcdoc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224810-469B-FD64-BD57-A159582C89F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Multiple encoding possible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5630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DCC85-C439-A955-42CB-27EDFBF29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22DA83-D03C-C649-FC0B-2C4BEE84C6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 [XSS Filtering Bypass]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72C01F-D6E9-3093-DB2A-AC070B889B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dreamhack.io/wargame/challenges/433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5D0A3D-70BC-0AF3-66CB-6ECE942CD16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300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F6C9E-3AF7-65F0-FE87-619FEACFB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107764-C133-CAF0-1483-D24D716C6397}"/>
              </a:ext>
            </a:extLst>
          </p:cNvPr>
          <p:cNvSpPr txBox="1"/>
          <p:nvPr/>
        </p:nvSpPr>
        <p:spPr>
          <a:xfrm>
            <a:off x="900000" y="900000"/>
            <a:ext cx="9047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28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 Filtering Bypass Advanced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6FF86-C1C8-04A4-03A5-FC5EE41AE42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dreamhack.io/wargame/challenges/434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6B2AF8-0B1D-CC4C-6D4B-43C3FDC0381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2267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2025.10.03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DE12E-F5C2-74B5-CDE8-AF930273D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650558-94FC-79A3-FB24-9483AFE172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Content Secure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21EB1-3B2D-32A7-4E50-E077911A6DE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Nouce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= Number used once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CAF228-622D-2F38-48C7-F00B552A7A7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167061-D441-2107-1328-C9C18357B7FB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67430-71C5-85CE-B962-35686339C8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2708A14-5A12-BFA9-DA4B-1BBBF717E5A2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D58370-C472-806B-085D-DBDC0C410A3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혹시라도 </a:t>
              </a:r>
              <a:r>
                <a:rPr lang="en-US" altLang="ko-KR" sz="320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뚫렸다면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176B8B-67FF-43FB-C06D-69AD5657F52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더 좋은 방법은 없을까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A32BB2-AA40-F4B1-DFB9-A01A0AB2CB1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301260-1D68-2589-2B25-C288122618B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4B2918-6144-4BC1-C49D-CE84C3D01B8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4C9FE1-8F38-3E22-4429-E4A9AA1BC351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931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_filter = ["script", "on", "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javascript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:"]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for f in _filter: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if f in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text.lower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():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           text =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text.replace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(f, "")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F040A-9132-CC9D-591D-E8DE8E80B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4595B1-8EE8-7B17-3688-909FD30771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1AC0F-B454-F35D-35A6-38616B185F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F49AED1-2EA1-770C-2460-F0176E29247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BFA803A-3E70-E26B-343E-0F287182923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558D9-0E39-6714-13E3-4E7045254DD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1912C4-B26B-1C21-7467-07C7737AF07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rgbClr val="00B0F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scheme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://</a:t>
              </a:r>
              <a:r>
                <a:rPr lang="en-US" altLang="ko-KR" sz="3200" dirty="0">
                  <a:solidFill>
                    <a:srgbClr val="FFC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</a:t>
              </a:r>
              <a:r>
                <a:rPr lang="en-US" altLang="ko-KR" sz="3200" dirty="0">
                  <a:solidFill>
                    <a:srgbClr val="92D05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port</a:t>
              </a:r>
              <a:endParaRPr lang="ko-KR" altLang="en-US" sz="3200" dirty="0">
                <a:solidFill>
                  <a:srgbClr val="92D05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8D996E-891E-D249-724F-ABAA5EDFDED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같은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데이터만 접근 가능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FBDA59-5531-1F54-366E-21FCC959D7A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DOM, Cookie,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LocalStorage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Response, …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차단</a:t>
              </a:r>
              <a:endPara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0746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579F7-1592-9A6D-2ACE-53D8CC728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1607B3-2CBF-777D-E8A1-35584C2AEDA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C833-FC2C-8A86-9B08-2C30667EFCB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Why?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1B4F42-ABDB-6CC7-0683-D0EEF2570B6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6EA14D-62FB-93A7-D002-47588A91570D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B81B3FB-7DF4-6144-7C72-C99484A77FD1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C79030-08DF-E750-A160-54F76058EAA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XSS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발생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FE52DE7-7268-78CD-0001-B39AB719C34D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evil </a:t>
                </a:r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js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code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client data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bank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접속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6D82B3-D683-76D8-52A2-B4B9B13CBA80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user session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을 이용해 요청을 대신 보냄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5004BFC-B07F-B0D5-0F0B-EB46848290CB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=None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985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969F7-1561-4EF3-6762-1615FEF0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A45484-C3EB-E093-8129-0A996960635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AFF2-4059-0689-7080-8EA55B622F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DA821D6-831B-51BE-7A53-19439DF173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4983E7C-EACE-0B28-DF98-58C4BA1B8FAF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74CAC3-C614-10DD-5F77-B994186D58F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fetch("https://url.com")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3DB976-151A-DFF6-45BF-ECCD4A19BF4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A8E62B-E6C0-EE92-643E-9C5F72CB2441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2)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origin = https://diffurl.com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2F0009-2FF9-02F3-6207-B998815B290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요청은 문제 없이 보내진다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73D796C-235C-A6E7-49DB-DB9474250B5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허용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A5119B-1BF3-11FD-BD84-3C4D8CCC786E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접근 불가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71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AF6A3-2CB1-A3AA-0DCE-2210B0D65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FEB699-6E01-F6EB-C9E8-CFDB80B9A3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Same Origin Policy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85E2CA-BBF1-8585-CE21-850FA041B1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C81730-02F4-FB9A-94A9-3869AE815DF4}"/>
              </a:ext>
            </a:extLst>
          </p:cNvPr>
          <p:cNvSpPr txBox="1"/>
          <p:nvPr/>
        </p:nvSpPr>
        <p:spPr>
          <a:xfrm>
            <a:off x="360000" y="6190223"/>
            <a:ext cx="4832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전달된 상황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2EBF01-6382-8D46-308E-825BA5E784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C0E204-8B75-18F2-B1F1-0C198F0A6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38" y="2880389"/>
            <a:ext cx="7458324" cy="10972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E4CD21-0BFF-3A5C-63BF-06DB1390DD9A}"/>
              </a:ext>
            </a:extLst>
          </p:cNvPr>
          <p:cNvSpPr txBox="1"/>
          <p:nvPr/>
        </p:nvSpPr>
        <p:spPr>
          <a:xfrm>
            <a:off x="359999" y="5882446"/>
            <a:ext cx="4212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SOP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인해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naver.com request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후 에러가 발생함</a:t>
            </a:r>
          </a:p>
        </p:txBody>
      </p:sp>
    </p:spTree>
    <p:extLst>
      <p:ext uri="{BB962C8B-B14F-4D97-AF65-F5344CB8AC3E}">
        <p14:creationId xmlns:p14="http://schemas.microsoft.com/office/powerpoint/2010/main" val="293537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6AFD3-2817-9332-85B7-F0A65E57B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6AD582-FACE-2F2D-8BAD-3DBB0364FE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Cross-Origin Resource Sharing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A2357-3157-0C25-D02E-761AA4E9752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2E1FF4-9D55-FCFC-2A5F-B4E7FB3424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C61C0C5-25D3-40A6-085A-39B36113CECB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568E0D-1EC1-6885-C1DB-CBDD54A6C78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모든 리소스를 거부하면 웹 개발 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5567C2-CF3A-72D6-DD33-9A1184E973C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일부 허용된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origin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접근 허용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9CA37B-F734-C935-31D8-377291CD574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Response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보내는 서버에서 설정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716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0FD01-2DAB-D2B6-9DF4-12DFEEEEA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8F176E51-F010-F5FF-73E0-CD90F2397C80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Client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AC98FD-477D-0C33-831F-42D8471C673B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8EF314C5-35C7-2009-6304-10430AFE6A26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Target</a:t>
            </a:r>
            <a:b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Server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355863B-42DC-3AE7-5727-0CB51818224C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17C2C95-5919-2CB8-AE56-BC35EDCF0252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1729210-6602-1812-746C-E24AF84A4CA3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6D3191EE-18C5-9A9E-BD2E-EAA07DDA3291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request + received front page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735C766-0C1A-3B7A-24EF-94374A74D84E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fetch("</a:t>
            </a:r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someurl</a:t>
            </a:r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")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E76B4C3-AA77-E2FE-1C0F-F16BB1794CBD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F7FC93-B928-7D39-FEAF-65DA14F7DCE8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B9A9B0-CA10-D494-68F7-4E24C5EB803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화살표: 왼쪽 20">
            <a:extLst>
              <a:ext uri="{FF2B5EF4-FFF2-40B4-BE49-F238E27FC236}">
                <a16:creationId xmlns:a16="http://schemas.microsoft.com/office/drawing/2014/main" id="{7AFE0EAE-6BE0-4EF3-6F3A-3EB3A0B5C2A9}"/>
              </a:ext>
            </a:extLst>
          </p:cNvPr>
          <p:cNvSpPr/>
          <p:nvPr/>
        </p:nvSpPr>
        <p:spPr>
          <a:xfrm>
            <a:off x="4622300" y="3810063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Response + CORs header 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B0FD33-CC78-31FE-FC43-56D5DA8014CD}"/>
              </a:ext>
            </a:extLst>
          </p:cNvPr>
          <p:cNvSpPr txBox="1"/>
          <p:nvPr/>
        </p:nvSpPr>
        <p:spPr>
          <a:xfrm>
            <a:off x="4614060" y="4236135"/>
            <a:ext cx="2692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Access-Control-Allow-Origin: </a:t>
            </a:r>
          </a:p>
          <a:p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015F1-780A-FF06-76C3-30458156C495}"/>
              </a:ext>
            </a:extLst>
          </p:cNvPr>
          <p:cNvSpPr txBox="1"/>
          <p:nvPr/>
        </p:nvSpPr>
        <p:spPr>
          <a:xfrm>
            <a:off x="322330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https://example.com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2C6C1C-CEE9-378A-53BF-BB854B7B3304}"/>
              </a:ext>
            </a:extLst>
          </p:cNvPr>
          <p:cNvSpPr txBox="1"/>
          <p:nvPr/>
        </p:nvSpPr>
        <p:spPr>
          <a:xfrm>
            <a:off x="6004815" y="719021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https://target.com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F9803-AA9B-D163-CA9F-43C58879434A}"/>
              </a:ext>
            </a:extLst>
          </p:cNvPr>
          <p:cNvSpPr txBox="1"/>
          <p:nvPr/>
        </p:nvSpPr>
        <p:spPr>
          <a:xfrm>
            <a:off x="4614060" y="2831143"/>
            <a:ext cx="269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Malicious </a:t>
            </a:r>
            <a:r>
              <a:rPr lang="en-US" sz="14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js</a:t>
            </a:r>
            <a:r>
              <a:rPr lang="en-US" sz="14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fetch</a:t>
            </a:r>
          </a:p>
        </p:txBody>
      </p:sp>
      <p:sp>
        <p:nvSpPr>
          <p:cNvPr id="16" name="화살표: 왼쪽 20">
            <a:extLst>
              <a:ext uri="{FF2B5EF4-FFF2-40B4-BE49-F238E27FC236}">
                <a16:creationId xmlns:a16="http://schemas.microsoft.com/office/drawing/2014/main" id="{8221E7D5-4EBD-18B9-AF9C-5C2364629970}"/>
              </a:ext>
            </a:extLst>
          </p:cNvPr>
          <p:cNvSpPr/>
          <p:nvPr/>
        </p:nvSpPr>
        <p:spPr>
          <a:xfrm rot="16200000">
            <a:off x="3411711" y="4665407"/>
            <a:ext cx="1710688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Do bad stuff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076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1912</TotalTime>
  <Words>1397</Words>
  <Application>Microsoft Office PowerPoint</Application>
  <PresentationFormat>On-screen Show (4:3)</PresentationFormat>
  <Paragraphs>267</Paragraphs>
  <Slides>37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맑은 고딕</vt:lpstr>
      <vt:lpstr>Times New Roman</vt:lpstr>
      <vt:lpstr>D2Coding</vt:lpstr>
      <vt:lpstr>Calibri</vt:lpstr>
      <vt:lpstr>KoPub돋움체_Pro Bold</vt:lpstr>
      <vt:lpstr>Arial</vt:lpstr>
      <vt:lpstr>KoPub돋움체 Bold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399</cp:revision>
  <dcterms:created xsi:type="dcterms:W3CDTF">2025-07-26T06:54:06Z</dcterms:created>
  <dcterms:modified xsi:type="dcterms:W3CDTF">2025-10-03T02:53:07Z</dcterms:modified>
</cp:coreProperties>
</file>

<file path=docProps/thumbnail.jpeg>
</file>